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6" r:id="rId8"/>
  </p:sldIdLst>
  <p:sldSz cx="9144000" cy="6858000" type="screen4x3"/>
  <p:notesSz cx="6858000" cy="9144000"/>
  <p:embeddedFontLst>
    <p:embeddedFont>
      <p:font typeface="Technika" panose="00000500000000000000" pitchFamily="2" charset="-18"/>
      <p:regular r:id="rId9"/>
      <p:bold r:id="rId10"/>
      <p:italic r:id="rId11"/>
      <p:boldItalic r:id="rId12"/>
    </p:embeddedFont>
    <p:embeddedFont>
      <p:font typeface="Technika-Bold" panose="00000600000000000000" charset="-18"/>
      <p:regular r:id="rId13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 varScale="1">
        <p:scale>
          <a:sx n="85" d="100"/>
          <a:sy n="85" d="100"/>
        </p:scale>
        <p:origin x="12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2" y="1235486"/>
            <a:ext cx="8207265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Stiffness analysis of tensegrity based joints compared to traditional ones</a:t>
            </a:r>
            <a:endParaRPr lang="cs-CZ" dirty="0"/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Ing. Jan Zavřel, Ph.D.</a:t>
            </a:r>
          </a:p>
          <a:p>
            <a:r>
              <a:rPr lang="cs-CZ" sz="1600" b="0" dirty="0" err="1">
                <a:latin typeface="Technika" panose="00000500000000000000" charset="-18"/>
              </a:rPr>
              <a:t>E-mail:Jan.Zavrel@fs.cvut.cz</a:t>
            </a:r>
            <a:r>
              <a:rPr lang="cs-CZ" sz="1600" b="0" dirty="0">
                <a:latin typeface="Technika" panose="00000500000000000000" charset="-18"/>
              </a:rPr>
              <a:t>, tel.: 224 357 572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Stručné seznámení s tématem a jeho vymezení vůči stávajícímu stavu poznání </a:t>
            </a:r>
          </a:p>
          <a:p>
            <a:r>
              <a:rPr lang="cs-CZ" sz="1600" dirty="0" err="1"/>
              <a:t>Tensegrity</a:t>
            </a:r>
            <a:r>
              <a:rPr lang="cs-CZ" sz="1600" dirty="0"/>
              <a:t> = </a:t>
            </a:r>
            <a:r>
              <a:rPr lang="cs-CZ" sz="1600" dirty="0" err="1"/>
              <a:t>Tension+Integrity</a:t>
            </a:r>
            <a:r>
              <a:rPr lang="cs-CZ" sz="1600" dirty="0"/>
              <a:t> =&gt; lana, tyče a tělesa</a:t>
            </a:r>
          </a:p>
          <a:p>
            <a:r>
              <a:rPr lang="cs-CZ" sz="1600" dirty="0"/>
              <a:t>- Ne vždy je použito tradiční řešení vazeb (zejména rotační vazba), ale jde o inspiraci přírodou (řešení kloubů lidského těla) – analogie kostí a šlach. Současná řešení:</a:t>
            </a:r>
            <a:br>
              <a:rPr lang="cs-CZ" sz="1600" dirty="0"/>
            </a:br>
            <a:endParaRPr lang="cs-CZ" sz="16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400" i="1" dirty="0"/>
          </a:p>
          <a:p>
            <a:r>
              <a:rPr lang="cs-CZ" sz="1400" i="1" dirty="0"/>
              <a:t>Obr. 1: Možná řešení </a:t>
            </a:r>
            <a:r>
              <a:rPr lang="cs-CZ" sz="1400" i="1" dirty="0" err="1"/>
              <a:t>tensegritických</a:t>
            </a:r>
            <a:r>
              <a:rPr lang="cs-CZ" sz="1400" i="1" dirty="0"/>
              <a:t> </a:t>
            </a:r>
          </a:p>
          <a:p>
            <a:r>
              <a:rPr lang="cs-CZ" sz="1400" i="1" dirty="0"/>
              <a:t>kloubů různých typů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400" i="1" dirty="0"/>
              <a:t>Obr. 2: Měření tuhosti kloubů</a:t>
            </a:r>
            <a:endParaRPr lang="cs-CZ" sz="1400" dirty="0"/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8B43F2B2-9D15-483E-BD61-C16F894B09D6}"/>
              </a:ext>
            </a:extLst>
          </p:cNvPr>
          <p:cNvGrpSpPr/>
          <p:nvPr/>
        </p:nvGrpSpPr>
        <p:grpSpPr>
          <a:xfrm>
            <a:off x="256450" y="2344755"/>
            <a:ext cx="8661863" cy="1823720"/>
            <a:chOff x="256450" y="2344755"/>
            <a:chExt cx="8661863" cy="1823720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C5C7598F-5153-A7E5-F828-6AB0D4C8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" y="2396717"/>
              <a:ext cx="1697855" cy="1182109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6E1F07CA-5426-8A4B-9563-D902A70B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930" y="2396717"/>
              <a:ext cx="1297472" cy="1684501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15F81464-6D5E-EA7D-3816-2C77B6CC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402" y="2396717"/>
              <a:ext cx="802828" cy="1771758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1CB9CF79-8FE7-FB32-2FEB-B513C6C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7911" y="2344755"/>
              <a:ext cx="747924" cy="1757405"/>
            </a:xfrm>
            <a:prstGeom prst="rect">
              <a:avLst/>
            </a:prstGeom>
          </p:spPr>
        </p:pic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C9F234C8-386F-7180-0A9E-044FB8C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723" y="2381206"/>
              <a:ext cx="2017016" cy="1684501"/>
            </a:xfrm>
            <a:prstGeom prst="rect">
              <a:avLst/>
            </a:prstGeom>
          </p:spPr>
        </p:pic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377E7E5A-DA2E-E87E-0277-17C9878F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739" y="2387753"/>
              <a:ext cx="1297472" cy="1438952"/>
            </a:xfrm>
            <a:prstGeom prst="rect">
              <a:avLst/>
            </a:prstGeom>
          </p:spPr>
        </p:pic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83302430-4324-3970-305A-46E4C0FA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0342" y="2396717"/>
              <a:ext cx="947971" cy="1182109"/>
            </a:xfrm>
            <a:prstGeom prst="rect">
              <a:avLst/>
            </a:prstGeom>
          </p:spPr>
        </p:pic>
      </p:grpSp>
      <p:pic>
        <p:nvPicPr>
          <p:cNvPr id="28" name="Obrázek 27">
            <a:extLst>
              <a:ext uri="{FF2B5EF4-FFF2-40B4-BE49-F238E27FC236}">
                <a16:creationId xmlns:a16="http://schemas.microsoft.com/office/drawing/2014/main" id="{4D136952-796A-4A94-D5BA-C4188F958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22" y="4837379"/>
            <a:ext cx="1597042" cy="12538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F650612C-1F64-3D57-55F2-9F4892BA3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567" y="3587790"/>
            <a:ext cx="1451451" cy="2027026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05B0A412-ADCC-8FF2-2A3D-BB7DF0295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465" y="3757883"/>
            <a:ext cx="907102" cy="104988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51C21AE6-81F1-DA58-7C84-2452AE13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663" y="4081218"/>
            <a:ext cx="1161076" cy="1237462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48814AC8-9743-644B-95D3-5F903D7CB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17" y="5666828"/>
            <a:ext cx="1894901" cy="914400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3DB77A91-F93E-F1A1-3266-140CA8D341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415" y="4823280"/>
            <a:ext cx="1044118" cy="704780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48EE4818-F78A-64C7-EF15-4A58C0514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2663" y="5654784"/>
            <a:ext cx="1720408" cy="980233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8C3A662-09FE-E1BE-6C42-DD9B236BA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40" y="5401974"/>
            <a:ext cx="1013552" cy="142117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442F2E91-E242-3DE2-9AE2-6610468F33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074" y="5395310"/>
            <a:ext cx="1508586" cy="1434504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3175743-3773-4C6B-150A-ECDB981A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136" y="4124523"/>
            <a:ext cx="1544464" cy="1182109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AD493B68-5357-AA12-410A-5FFC660F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390" y="4505137"/>
            <a:ext cx="1143915" cy="733279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3C783D3-D789-7374-DC59-2852E948FF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4159" y="4514815"/>
            <a:ext cx="1297473" cy="13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264458" y="1326776"/>
            <a:ext cx="8615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Vymezení vůči stávajícímu stavu poznání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Absence porovnání mezi řešením tradiční vazbou a </a:t>
            </a:r>
            <a:r>
              <a:rPr lang="cs-CZ" sz="1400" dirty="0" err="1"/>
              <a:t>tensegritickým</a:t>
            </a:r>
            <a:r>
              <a:rPr lang="cs-CZ" sz="1400" dirty="0"/>
              <a:t> kloubem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Často není řešena úloha tuhosti, ale pouze jen rozsahu pohyblivosti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Rozvíjí stávající stav poznání v oblasti </a:t>
            </a:r>
            <a:r>
              <a:rPr lang="cs-CZ" sz="1400" dirty="0" err="1"/>
              <a:t>tensegrit</a:t>
            </a:r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Jsou zhotoveny často jen jednoduché experimenty pro znázornění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b="1" i="1" dirty="0" err="1"/>
              <a:t>Publikovatelnost</a:t>
            </a:r>
            <a:r>
              <a:rPr lang="cs-CZ" b="1" i="1" dirty="0"/>
              <a:t> aktuální stav řešení a rozpracovanosti (příprava </a:t>
            </a:r>
            <a:r>
              <a:rPr lang="cs-CZ" b="1" i="1" dirty="0" err="1"/>
              <a:t>publ</a:t>
            </a:r>
            <a:r>
              <a:rPr lang="cs-CZ" b="1" i="1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včetně poddajnosti lan – v rešerši nebylo takové modelování nalezeno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Řešení manipulovatelnosti a přenosu sil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Porovnání tuhosti a vlastností na 3 DOF sériové struktuře robotického ramene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Plánován i experiment modelované struktury</a:t>
            </a:r>
          </a:p>
          <a:p>
            <a:endParaRPr lang="cs-CZ" dirty="0"/>
          </a:p>
          <a:p>
            <a:r>
              <a:rPr lang="cs-CZ" b="1" i="1" dirty="0"/>
              <a:t>Údaje o časopise, kam bude publikace zaslána (impakt faktor, kvartil)</a:t>
            </a:r>
          </a:p>
          <a:p>
            <a:r>
              <a:rPr lang="en-US" sz="1400" dirty="0"/>
              <a:t>MECHANISM AND MACHINE THEORY Impact Factor 2023 </a:t>
            </a:r>
            <a:br>
              <a:rPr lang="cs-CZ" sz="1400" dirty="0"/>
            </a:br>
            <a:r>
              <a:rPr lang="en-US" sz="1400" dirty="0"/>
              <a:t>The latest impact factor of MECHANISM AND MACHINE THEORY is 4.93.</a:t>
            </a:r>
            <a:endParaRPr lang="cs-CZ" sz="1400" dirty="0"/>
          </a:p>
          <a:p>
            <a:r>
              <a:rPr lang="en-US" sz="1400" dirty="0"/>
              <a:t>The latest Quartile of MECHANISM AND MACHINE THEORY is Q1.</a:t>
            </a:r>
            <a:endParaRPr lang="cs-CZ" sz="1400" dirty="0"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F5E7FB44-7505-D3FB-9E8E-709F6EC6B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4" y="5376712"/>
            <a:ext cx="980742" cy="13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12823</TotalTime>
  <Words>300</Words>
  <Application>Microsoft Office PowerPoint</Application>
  <PresentationFormat>Předvádění na obrazovce (4:3)</PresentationFormat>
  <Paragraphs>43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8" baseType="lpstr">
      <vt:lpstr>Technika</vt:lpstr>
      <vt:lpstr>Arial</vt:lpstr>
      <vt:lpstr>Technika-Bold</vt:lpstr>
      <vt:lpstr>Motiv Office</vt:lpstr>
      <vt:lpstr>Stiffness analysis of tensegrity based joints compared to traditional ones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182</cp:revision>
  <dcterms:created xsi:type="dcterms:W3CDTF">2020-09-19T08:14:32Z</dcterms:created>
  <dcterms:modified xsi:type="dcterms:W3CDTF">2023-04-19T07:27:20Z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